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60" r:id="rId4"/>
    <p:sldId id="262" r:id="rId5"/>
    <p:sldId id="264" r:id="rId6"/>
    <p:sldId id="269" r:id="rId7"/>
    <p:sldId id="266" r:id="rId8"/>
    <p:sldId id="268" r:id="rId9"/>
    <p:sldId id="270" r:id="rId10"/>
    <p:sldId id="271" r:id="rId11"/>
  </p:sldIdLst>
  <p:sldSz cx="9144000" cy="5143500" type="screen16x9"/>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806"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136C-4716-9192-9487942B5A7B}"/>
              </c:ext>
            </c:extLst>
          </c:dPt>
          <c:dPt>
            <c:idx val="1"/>
            <c:invertIfNegative val="0"/>
            <c:bubble3D val="0"/>
            <c:spPr>
              <a:solidFill>
                <a:srgbClr val="507CB6"/>
              </a:solidFill>
              <a:ln w="0">
                <a:noFill/>
              </a:ln>
            </c:spPr>
            <c:extLst>
              <c:ext xmlns:c16="http://schemas.microsoft.com/office/drawing/2014/chart" uri="{C3380CC4-5D6E-409C-BE32-E72D297353CC}">
                <c16:uniqueId val="{00000003-136C-4716-9192-9487942B5A7B}"/>
              </c:ext>
            </c:extLst>
          </c:dPt>
          <c:dPt>
            <c:idx val="2"/>
            <c:invertIfNegative val="0"/>
            <c:bubble3D val="0"/>
            <c:spPr>
              <a:solidFill>
                <a:srgbClr val="F9BE00"/>
              </a:solidFill>
              <a:ln w="0">
                <a:noFill/>
              </a:ln>
            </c:spPr>
            <c:extLst>
              <c:ext xmlns:c16="http://schemas.microsoft.com/office/drawing/2014/chart" uri="{C3380CC4-5D6E-409C-BE32-E72D297353CC}">
                <c16:uniqueId val="{00000005-136C-4716-9192-9487942B5A7B}"/>
              </c:ext>
            </c:extLst>
          </c:dPt>
          <c:dPt>
            <c:idx val="3"/>
            <c:invertIfNegative val="0"/>
            <c:bubble3D val="0"/>
            <c:spPr>
              <a:solidFill>
                <a:srgbClr val="6BC8CD"/>
              </a:solidFill>
              <a:ln w="0">
                <a:noFill/>
              </a:ln>
            </c:spPr>
            <c:extLst>
              <c:ext xmlns:c16="http://schemas.microsoft.com/office/drawing/2014/chart" uri="{C3380CC4-5D6E-409C-BE32-E72D297353CC}">
                <c16:uniqueId val="{00000007-136C-4716-9192-9487942B5A7B}"/>
              </c:ext>
            </c:extLst>
          </c:dPt>
          <c:cat>
            <c:strRef>
              <c:f>Sheet1!$A$2:$A$5</c:f>
              <c:strCache>
                <c:ptCount val="4"/>
                <c:pt idx="0">
                  <c:v>Weekly email with educational video</c:v>
                </c:pt>
                <c:pt idx="1">
                  <c:v>Office hours (or replay)</c:v>
                </c:pt>
                <c:pt idx="2">
                  <c:v>Mini challenges</c:v>
                </c:pt>
                <c:pt idx="3">
                  <c:v>Other (please specify)</c:v>
                </c:pt>
              </c:strCache>
            </c:strRef>
          </c:cat>
          <c:val>
            <c:numRef>
              <c:f>Sheet1!$B$2:$B$5</c:f>
              <c:numCache>
                <c:formatCode>0.00%</c:formatCode>
                <c:ptCount val="4"/>
                <c:pt idx="0">
                  <c:v>0.22220000000000001</c:v>
                </c:pt>
                <c:pt idx="1">
                  <c:v>0</c:v>
                </c:pt>
                <c:pt idx="2">
                  <c:v>0.66669999999999996</c:v>
                </c:pt>
                <c:pt idx="3">
                  <c:v>0.1111</c:v>
                </c:pt>
              </c:numCache>
            </c:numRef>
          </c:val>
          <c:extLst>
            <c:ext xmlns:c16="http://schemas.microsoft.com/office/drawing/2014/chart" uri="{C3380CC4-5D6E-409C-BE32-E72D297353CC}">
              <c16:uniqueId val="{00000008-136C-4716-9192-9487942B5A7B}"/>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475A-47DF-B227-E3239ADA1A80}"/>
              </c:ext>
            </c:extLst>
          </c:dPt>
          <c:dPt>
            <c:idx val="1"/>
            <c:invertIfNegative val="0"/>
            <c:bubble3D val="0"/>
            <c:spPr>
              <a:solidFill>
                <a:srgbClr val="507CB6"/>
              </a:solidFill>
              <a:ln w="0">
                <a:noFill/>
              </a:ln>
            </c:spPr>
            <c:extLst>
              <c:ext xmlns:c16="http://schemas.microsoft.com/office/drawing/2014/chart" uri="{C3380CC4-5D6E-409C-BE32-E72D297353CC}">
                <c16:uniqueId val="{00000003-475A-47DF-B227-E3239ADA1A80}"/>
              </c:ext>
            </c:extLst>
          </c:dPt>
          <c:dPt>
            <c:idx val="2"/>
            <c:invertIfNegative val="0"/>
            <c:bubble3D val="0"/>
            <c:spPr>
              <a:solidFill>
                <a:srgbClr val="F9BE00"/>
              </a:solidFill>
              <a:ln w="0">
                <a:noFill/>
              </a:ln>
            </c:spPr>
            <c:extLst>
              <c:ext xmlns:c16="http://schemas.microsoft.com/office/drawing/2014/chart" uri="{C3380CC4-5D6E-409C-BE32-E72D297353CC}">
                <c16:uniqueId val="{00000005-475A-47DF-B227-E3239ADA1A80}"/>
              </c:ext>
            </c:extLst>
          </c:dPt>
          <c:dPt>
            <c:idx val="3"/>
            <c:invertIfNegative val="0"/>
            <c:bubble3D val="0"/>
            <c:spPr>
              <a:solidFill>
                <a:srgbClr val="6BC8CD"/>
              </a:solidFill>
              <a:ln w="0">
                <a:noFill/>
              </a:ln>
            </c:spPr>
            <c:extLst>
              <c:ext xmlns:c16="http://schemas.microsoft.com/office/drawing/2014/chart" uri="{C3380CC4-5D6E-409C-BE32-E72D297353CC}">
                <c16:uniqueId val="{00000007-475A-47DF-B227-E3239ADA1A80}"/>
              </c:ext>
            </c:extLst>
          </c:dPt>
          <c:cat>
            <c:strRef>
              <c:f>Sheet1!$A$2:$A$5</c:f>
              <c:strCache>
                <c:ptCount val="4"/>
                <c:pt idx="0">
                  <c:v>Lack of time to commit.</c:v>
                </c:pt>
                <c:pt idx="1">
                  <c:v>Office hours were at times that were difficult for me to attend.</c:v>
                </c:pt>
                <c:pt idx="2">
                  <c:v>I missed some of the emails</c:v>
                </c:pt>
                <c:pt idx="3">
                  <c:v>Other (please specify)</c:v>
                </c:pt>
              </c:strCache>
            </c:strRef>
          </c:cat>
          <c:val>
            <c:numRef>
              <c:f>Sheet1!$B$2:$B$5</c:f>
              <c:numCache>
                <c:formatCode>0.00%</c:formatCode>
                <c:ptCount val="4"/>
                <c:pt idx="0">
                  <c:v>0.1176</c:v>
                </c:pt>
                <c:pt idx="1">
                  <c:v>0.52939999999999998</c:v>
                </c:pt>
                <c:pt idx="2">
                  <c:v>5.8799999999999998E-2</c:v>
                </c:pt>
                <c:pt idx="3">
                  <c:v>0.29409999999999997</c:v>
                </c:pt>
              </c:numCache>
            </c:numRef>
          </c:val>
          <c:extLst>
            <c:ext xmlns:c16="http://schemas.microsoft.com/office/drawing/2014/chart" uri="{C3380CC4-5D6E-409C-BE32-E72D297353CC}">
              <c16:uniqueId val="{00000008-475A-47DF-B227-E3239ADA1A80}"/>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A262-43A9-AFB8-DBC025AEF2ED}"/>
              </c:ext>
            </c:extLst>
          </c:dPt>
          <c:dPt>
            <c:idx val="1"/>
            <c:invertIfNegative val="0"/>
            <c:bubble3D val="0"/>
            <c:spPr>
              <a:solidFill>
                <a:srgbClr val="507CB6"/>
              </a:solidFill>
              <a:ln w="0">
                <a:noFill/>
              </a:ln>
            </c:spPr>
            <c:extLst>
              <c:ext xmlns:c16="http://schemas.microsoft.com/office/drawing/2014/chart" uri="{C3380CC4-5D6E-409C-BE32-E72D297353CC}">
                <c16:uniqueId val="{00000003-A262-43A9-AFB8-DBC025AEF2ED}"/>
              </c:ext>
            </c:extLst>
          </c:dPt>
          <c:cat>
            <c:strRef>
              <c:f>Sheet1!$A$2:$A$3</c:f>
              <c:strCache>
                <c:ptCount val="2"/>
                <c:pt idx="0">
                  <c:v>Yes</c:v>
                </c:pt>
                <c:pt idx="1">
                  <c:v>No</c:v>
                </c:pt>
              </c:strCache>
            </c:strRef>
          </c:cat>
          <c:val>
            <c:numRef>
              <c:f>Sheet1!$B$2:$B$3</c:f>
              <c:numCache>
                <c:formatCode>0.00%</c:formatCode>
                <c:ptCount val="2"/>
                <c:pt idx="0">
                  <c:v>1</c:v>
                </c:pt>
                <c:pt idx="1">
                  <c:v>0</c:v>
                </c:pt>
              </c:numCache>
            </c:numRef>
          </c:val>
          <c:extLst>
            <c:ext xmlns:c16="http://schemas.microsoft.com/office/drawing/2014/chart" uri="{C3380CC4-5D6E-409C-BE32-E72D297353CC}">
              <c16:uniqueId val="{00000004-A262-43A9-AFB8-DBC025AEF2ED}"/>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C8C9-441D-9785-3BFB5C0CF719}"/>
              </c:ext>
            </c:extLst>
          </c:dPt>
          <c:dPt>
            <c:idx val="1"/>
            <c:invertIfNegative val="0"/>
            <c:bubble3D val="0"/>
            <c:spPr>
              <a:solidFill>
                <a:srgbClr val="507CB6"/>
              </a:solidFill>
              <a:ln w="0">
                <a:noFill/>
              </a:ln>
            </c:spPr>
            <c:extLst>
              <c:ext xmlns:c16="http://schemas.microsoft.com/office/drawing/2014/chart" uri="{C3380CC4-5D6E-409C-BE32-E72D297353CC}">
                <c16:uniqueId val="{00000003-C8C9-441D-9785-3BFB5C0CF719}"/>
              </c:ext>
            </c:extLst>
          </c:dPt>
          <c:dPt>
            <c:idx val="2"/>
            <c:invertIfNegative val="0"/>
            <c:bubble3D val="0"/>
            <c:spPr>
              <a:solidFill>
                <a:srgbClr val="F9BE00"/>
              </a:solidFill>
              <a:ln w="0">
                <a:noFill/>
              </a:ln>
            </c:spPr>
            <c:extLst>
              <c:ext xmlns:c16="http://schemas.microsoft.com/office/drawing/2014/chart" uri="{C3380CC4-5D6E-409C-BE32-E72D297353CC}">
                <c16:uniqueId val="{00000005-C8C9-441D-9785-3BFB5C0CF719}"/>
              </c:ext>
            </c:extLst>
          </c:dPt>
          <c:cat>
            <c:strRef>
              <c:f>Sheet1!$A$2:$A$4</c:f>
              <c:strCache>
                <c:ptCount val="3"/>
                <c:pt idx="0">
                  <c:v>4 weeks seemed perfect.</c:v>
                </c:pt>
                <c:pt idx="1">
                  <c:v>I wish it was longer.</c:v>
                </c:pt>
                <c:pt idx="2">
                  <c:v>It could have been shorter.</c:v>
                </c:pt>
              </c:strCache>
            </c:strRef>
          </c:cat>
          <c:val>
            <c:numRef>
              <c:f>Sheet1!$B$2:$B$4</c:f>
              <c:numCache>
                <c:formatCode>0.00%</c:formatCode>
                <c:ptCount val="3"/>
                <c:pt idx="0">
                  <c:v>0.55559999999999998</c:v>
                </c:pt>
                <c:pt idx="1">
                  <c:v>0.44440000000000002</c:v>
                </c:pt>
                <c:pt idx="2">
                  <c:v>0</c:v>
                </c:pt>
              </c:numCache>
            </c:numRef>
          </c:val>
          <c:extLst>
            <c:ext xmlns:c16="http://schemas.microsoft.com/office/drawing/2014/chart" uri="{C3380CC4-5D6E-409C-BE32-E72D297353CC}">
              <c16:uniqueId val="{00000006-C8C9-441D-9785-3BFB5C0CF719}"/>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c:style val="2"/>
  <c:chart>
    <c:autoTitleDeleted val="1"/>
    <c:plotArea>
      <c:layout/>
      <c:barChart>
        <c:barDir val="bar"/>
        <c:grouping val="clustered"/>
        <c:varyColors val="0"/>
        <c:ser>
          <c:idx val="0"/>
          <c:order val="0"/>
          <c:tx>
            <c:strRef>
              <c:f>Sheet1!$B$1</c:f>
              <c:strCache>
                <c:ptCount val="1"/>
                <c:pt idx="0">
                  <c:v> </c:v>
                </c:pt>
              </c:strCache>
            </c:strRef>
          </c:tx>
          <c:spPr>
            <a:solidFill>
              <a:srgbClr val="00BF6F"/>
            </a:solidFill>
          </c:spPr>
          <c:invertIfNegative val="0"/>
          <c:dPt>
            <c:idx val="0"/>
            <c:invertIfNegative val="0"/>
            <c:bubble3D val="0"/>
            <c:spPr>
              <a:solidFill>
                <a:srgbClr val="00BF6F"/>
              </a:solidFill>
              <a:ln w="0">
                <a:noFill/>
              </a:ln>
            </c:spPr>
            <c:extLst>
              <c:ext xmlns:c16="http://schemas.microsoft.com/office/drawing/2014/chart" uri="{C3380CC4-5D6E-409C-BE32-E72D297353CC}">
                <c16:uniqueId val="{00000001-F93D-4092-A91B-76F9171E85FB}"/>
              </c:ext>
            </c:extLst>
          </c:dPt>
          <c:dPt>
            <c:idx val="1"/>
            <c:invertIfNegative val="0"/>
            <c:bubble3D val="0"/>
            <c:spPr>
              <a:solidFill>
                <a:srgbClr val="507CB6"/>
              </a:solidFill>
              <a:ln w="0">
                <a:noFill/>
              </a:ln>
            </c:spPr>
            <c:extLst>
              <c:ext xmlns:c16="http://schemas.microsoft.com/office/drawing/2014/chart" uri="{C3380CC4-5D6E-409C-BE32-E72D297353CC}">
                <c16:uniqueId val="{00000003-F93D-4092-A91B-76F9171E85FB}"/>
              </c:ext>
            </c:extLst>
          </c:dPt>
          <c:cat>
            <c:strRef>
              <c:f>Sheet1!$A$2:$A$3</c:f>
              <c:strCache>
                <c:ptCount val="2"/>
                <c:pt idx="0">
                  <c:v>Yes</c:v>
                </c:pt>
                <c:pt idx="1">
                  <c:v>No</c:v>
                </c:pt>
              </c:strCache>
            </c:strRef>
          </c:cat>
          <c:val>
            <c:numRef>
              <c:f>Sheet1!$B$2:$B$3</c:f>
              <c:numCache>
                <c:formatCode>0.00%</c:formatCode>
                <c:ptCount val="2"/>
                <c:pt idx="0">
                  <c:v>1</c:v>
                </c:pt>
                <c:pt idx="1">
                  <c:v>0</c:v>
                </c:pt>
              </c:numCache>
            </c:numRef>
          </c:val>
          <c:extLst>
            <c:ext xmlns:c16="http://schemas.microsoft.com/office/drawing/2014/chart" uri="{C3380CC4-5D6E-409C-BE32-E72D297353CC}">
              <c16:uniqueId val="{00000004-F93D-4092-A91B-76F9171E85FB}"/>
            </c:ext>
          </c:extLst>
        </c:ser>
        <c:dLbls>
          <c:showLegendKey val="0"/>
          <c:showVal val="0"/>
          <c:showCatName val="0"/>
          <c:showSerName val="0"/>
          <c:showPercent val="0"/>
          <c:showBubbleSize val="0"/>
        </c:dLbls>
        <c:gapWidth val="50"/>
        <c:overlap val="100"/>
        <c:axId val="2068027336"/>
        <c:axId val="2113994440"/>
      </c:barChart>
      <c:catAx>
        <c:axId val="2068027336"/>
        <c:scaling>
          <c:orientation val="maxMin"/>
        </c:scaling>
        <c:delete val="0"/>
        <c:axPos val="l"/>
        <c:numFmt formatCode="General" sourceLinked="0"/>
        <c:majorTickMark val="out"/>
        <c:minorTickMark val="none"/>
        <c:tickLblPos val="low"/>
        <c:spPr>
          <a:ln>
            <a:solidFill>
              <a:srgbClr val="7F7F7F"/>
            </a:solidFill>
          </a:ln>
        </c:spPr>
        <c:txPr>
          <a:bodyPr/>
          <a:lstStyle/>
          <a:p>
            <a:pPr>
              <a:defRPr sz="1000" b="0">
                <a:solidFill>
                  <a:srgbClr val="7F7F7F"/>
                </a:solidFill>
              </a:defRPr>
            </a:pPr>
            <a:endParaRPr lang="en-US"/>
          </a:p>
        </c:txPr>
        <c:crossAx val="2113994440"/>
        <c:crosses val="autoZero"/>
        <c:auto val="1"/>
        <c:lblAlgn val="ctr"/>
        <c:lblOffset val="100"/>
        <c:noMultiLvlLbl val="0"/>
      </c:catAx>
      <c:valAx>
        <c:axId val="2113994440"/>
        <c:scaling>
          <c:orientation val="minMax"/>
          <c:max val="1"/>
          <c:min val="0"/>
        </c:scaling>
        <c:delete val="0"/>
        <c:axPos val="b"/>
        <c:numFmt formatCode="0%" sourceLinked="0"/>
        <c:majorTickMark val="out"/>
        <c:minorTickMark val="none"/>
        <c:tickLblPos val="nextTo"/>
        <c:spPr>
          <a:ln>
            <a:solidFill>
              <a:srgbClr val="7F7F7F"/>
            </a:solidFill>
          </a:ln>
        </c:spPr>
        <c:txPr>
          <a:bodyPr/>
          <a:lstStyle/>
          <a:p>
            <a:pPr>
              <a:defRPr sz="1000" b="0">
                <a:solidFill>
                  <a:srgbClr val="7F7F7F"/>
                </a:solidFill>
              </a:defRPr>
            </a:pPr>
            <a:endParaRPr lang="en-US"/>
          </a:p>
        </c:txPr>
        <c:crossAx val="2068027336"/>
        <c:crosses val="max"/>
        <c:crossBetween val="between"/>
      </c:valAx>
    </c:plotArea>
    <c:plotVisOnly val="1"/>
    <c:dispBlanksAs val="gap"/>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BSD Spring 2023 Challenge Summary </a:t>
            </a:r>
            <a:endParaRPr dirty="0"/>
          </a:p>
        </p:txBody>
      </p:sp>
      <p:sp>
        <p:nvSpPr>
          <p:cNvPr id="3" name="Text Placeholder 2"/>
          <p:cNvSpPr>
            <a:spLocks noGrp="1"/>
          </p:cNvSpPr>
          <p:nvPr>
            <p:ph type="body" sz="quarter" idx="12"/>
          </p:nvPr>
        </p:nvSpPr>
        <p:spPr/>
        <p:txBody>
          <a:bodyPr/>
          <a:lstStyle/>
          <a:p>
            <a:r>
              <a:rPr lang="en-GB" dirty="0"/>
              <a:t>Tuesday, May 23, 2023</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Q11: </a:t>
            </a:r>
            <a:r>
              <a:rPr lang="en-US" b="0" i="0" dirty="0">
                <a:solidFill>
                  <a:srgbClr val="333E48"/>
                </a:solidFill>
                <a:effectLst/>
                <a:latin typeface="National2"/>
              </a:rPr>
              <a:t>What topics would you like to cover next time? </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sp>
        <p:nvSpPr>
          <p:cNvPr id="7" name="TextBox 6">
            <a:extLst>
              <a:ext uri="{FF2B5EF4-FFF2-40B4-BE49-F238E27FC236}">
                <a16:creationId xmlns:a16="http://schemas.microsoft.com/office/drawing/2014/main" id="{433B7CEC-9A50-3930-D4D1-ECF6C6A8F5A6}"/>
              </a:ext>
            </a:extLst>
          </p:cNvPr>
          <p:cNvSpPr txBox="1"/>
          <p:nvPr/>
        </p:nvSpPr>
        <p:spPr>
          <a:xfrm>
            <a:off x="449943" y="1048657"/>
            <a:ext cx="7445827" cy="1384995"/>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rgbClr val="333E48"/>
                </a:solidFill>
                <a:latin typeface="National2"/>
              </a:rPr>
              <a:t>Meal planning</a:t>
            </a:r>
          </a:p>
          <a:p>
            <a:pPr marL="285750" indent="-285750">
              <a:buFont typeface="Arial" panose="020B0604020202020204" pitchFamily="34" charset="0"/>
              <a:buChar char="•"/>
            </a:pPr>
            <a:r>
              <a:rPr lang="en-US" sz="1400" b="0" i="0" dirty="0">
                <a:solidFill>
                  <a:srgbClr val="333E48"/>
                </a:solidFill>
                <a:effectLst/>
                <a:latin typeface="National2"/>
              </a:rPr>
              <a:t>Recipes</a:t>
            </a:r>
          </a:p>
          <a:p>
            <a:pPr marL="285750" indent="-285750">
              <a:buFont typeface="Arial" panose="020B0604020202020204" pitchFamily="34" charset="0"/>
              <a:buChar char="•"/>
            </a:pPr>
            <a:r>
              <a:rPr lang="en-US" sz="1400" dirty="0">
                <a:solidFill>
                  <a:srgbClr val="333E48"/>
                </a:solidFill>
                <a:latin typeface="National2"/>
              </a:rPr>
              <a:t>Adult ADD </a:t>
            </a:r>
          </a:p>
          <a:p>
            <a:pPr marL="285750" indent="-285750">
              <a:buFont typeface="Arial" panose="020B0604020202020204" pitchFamily="34" charset="0"/>
              <a:buChar char="•"/>
            </a:pPr>
            <a:r>
              <a:rPr lang="en-US" sz="1400" b="0" i="0" dirty="0">
                <a:solidFill>
                  <a:srgbClr val="333E48"/>
                </a:solidFill>
                <a:effectLst/>
                <a:latin typeface="National2"/>
              </a:rPr>
              <a:t>Weekly move/step goal</a:t>
            </a:r>
          </a:p>
          <a:p>
            <a:pPr marL="285750" indent="-285750">
              <a:buFont typeface="Arial" panose="020B0604020202020204" pitchFamily="34" charset="0"/>
              <a:buChar char="•"/>
            </a:pPr>
            <a:r>
              <a:rPr lang="en-US" sz="1400" dirty="0">
                <a:solidFill>
                  <a:srgbClr val="333E48"/>
                </a:solidFill>
                <a:latin typeface="National2"/>
              </a:rPr>
              <a:t>Better eating choices at restaurants</a:t>
            </a:r>
          </a:p>
          <a:p>
            <a:endParaRPr lang="en-US" sz="1400" b="0" i="0" dirty="0">
              <a:solidFill>
                <a:srgbClr val="333E48"/>
              </a:solidFill>
              <a:effectLst/>
              <a:latin typeface="National2"/>
            </a:endParaRPr>
          </a:p>
        </p:txBody>
      </p:sp>
    </p:spTree>
    <p:extLst>
      <p:ext uri="{BB962C8B-B14F-4D97-AF65-F5344CB8AC3E}">
        <p14:creationId xmlns:p14="http://schemas.microsoft.com/office/powerpoint/2010/main" val="144167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Which tools did you find most helpful?</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What barriers made it difficult to participate?</a:t>
            </a:r>
            <a:endParaRPr dirty="0"/>
          </a:p>
        </p:txBody>
      </p:sp>
      <p:sp>
        <p:nvSpPr>
          <p:cNvPr id="3" name="Title"/>
          <p:cNvSpPr>
            <a:spLocks noGrp="1"/>
          </p:cNvSpPr>
          <p:nvPr>
            <p:ph type="body" sz="quarter" idx="14"/>
          </p:nvPr>
        </p:nvSpPr>
        <p:spPr/>
        <p:txBody>
          <a:bodyPr>
            <a:normAutofit lnSpcReduction="10000"/>
          </a:bodyPr>
          <a:lstStyle/>
          <a:p>
            <a:r>
              <a:rPr lang="en-GB" dirty="0"/>
              <a:t>Answered: 17   Skipped: 1</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 Did you make positive changes to your wellness habits during the challenge?</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Q6: Do you feel like 4 weeks was a good time frame for this challenge?</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a:bodyPr>
          <a:lstStyle/>
          <a:p>
            <a:r>
              <a:rPr lang="en-GB" dirty="0"/>
              <a:t>Q7: Please share one positive change you made during this challenge.</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sp>
        <p:nvSpPr>
          <p:cNvPr id="5" name="TextBox 4">
            <a:extLst>
              <a:ext uri="{FF2B5EF4-FFF2-40B4-BE49-F238E27FC236}">
                <a16:creationId xmlns:a16="http://schemas.microsoft.com/office/drawing/2014/main" id="{70FD9B04-3B3F-EAB3-CFF0-CF588D409762}"/>
              </a:ext>
            </a:extLst>
          </p:cNvPr>
          <p:cNvSpPr txBox="1"/>
          <p:nvPr/>
        </p:nvSpPr>
        <p:spPr>
          <a:xfrm>
            <a:off x="449944" y="1048657"/>
            <a:ext cx="6110514" cy="3970318"/>
          </a:xfrm>
          <a:prstGeom prst="rect">
            <a:avLst/>
          </a:prstGeom>
          <a:noFill/>
        </p:spPr>
        <p:txBody>
          <a:bodyPr wrap="square" rtlCol="0">
            <a:spAutoFit/>
          </a:bodyPr>
          <a:lstStyle/>
          <a:p>
            <a:pPr marL="285750" indent="-285750">
              <a:buFont typeface="Arial" panose="020B0604020202020204" pitchFamily="34" charset="0"/>
              <a:buChar char="•"/>
            </a:pPr>
            <a:r>
              <a:rPr lang="en-US" sz="1400" b="0" i="0" dirty="0">
                <a:solidFill>
                  <a:srgbClr val="333E48"/>
                </a:solidFill>
                <a:effectLst/>
                <a:latin typeface="National2"/>
              </a:rPr>
              <a:t>Mindful of stress and trying to relax. Healthier food choices.</a:t>
            </a:r>
          </a:p>
          <a:p>
            <a:pPr marL="285750" indent="-285750">
              <a:buFont typeface="Arial" panose="020B0604020202020204" pitchFamily="34" charset="0"/>
              <a:buChar char="•"/>
            </a:pPr>
            <a:r>
              <a:rPr lang="en-US" sz="1400" b="0" i="0" dirty="0">
                <a:solidFill>
                  <a:srgbClr val="333E48"/>
                </a:solidFill>
                <a:effectLst/>
                <a:latin typeface="National2"/>
              </a:rPr>
              <a:t>Just being more conscience about what I am doing to live a healthier lifestyle.</a:t>
            </a:r>
            <a:endParaRPr lang="en-US" sz="1400" dirty="0">
              <a:solidFill>
                <a:srgbClr val="333E48"/>
              </a:solidFill>
              <a:latin typeface="National2"/>
            </a:endParaRPr>
          </a:p>
          <a:p>
            <a:pPr marL="285750" indent="-285750">
              <a:buFont typeface="Arial" panose="020B0604020202020204" pitchFamily="34" charset="0"/>
              <a:buChar char="•"/>
            </a:pPr>
            <a:r>
              <a:rPr lang="en-US" sz="1400" dirty="0">
                <a:solidFill>
                  <a:srgbClr val="333E48"/>
                </a:solidFill>
                <a:latin typeface="National2"/>
              </a:rPr>
              <a:t>M</a:t>
            </a:r>
            <a:r>
              <a:rPr lang="en-US" sz="1400" b="0" i="0" dirty="0">
                <a:solidFill>
                  <a:srgbClr val="333E48"/>
                </a:solidFill>
                <a:effectLst/>
                <a:latin typeface="National2"/>
              </a:rPr>
              <a:t>ovement awareness, healthy eat tips and being able to practice the lessons.</a:t>
            </a:r>
          </a:p>
          <a:p>
            <a:pPr marL="285750" indent="-285750">
              <a:buFont typeface="Arial" panose="020B0604020202020204" pitchFamily="34" charset="0"/>
              <a:buChar char="•"/>
            </a:pPr>
            <a:r>
              <a:rPr lang="en-US" sz="1400" b="0" i="0" dirty="0">
                <a:solidFill>
                  <a:srgbClr val="333E48"/>
                </a:solidFill>
                <a:effectLst/>
                <a:latin typeface="National2"/>
              </a:rPr>
              <a:t>Dealing with stress</a:t>
            </a:r>
            <a:r>
              <a:rPr lang="en-US" sz="1400" dirty="0">
                <a:solidFill>
                  <a:srgbClr val="333E48"/>
                </a:solidFill>
                <a:latin typeface="National2"/>
              </a:rPr>
              <a:t>.</a:t>
            </a:r>
          </a:p>
          <a:p>
            <a:pPr marL="285750" indent="-285750">
              <a:buFont typeface="Arial" panose="020B0604020202020204" pitchFamily="34" charset="0"/>
              <a:buChar char="•"/>
            </a:pPr>
            <a:r>
              <a:rPr lang="en-US" sz="1400" b="0" i="0" dirty="0">
                <a:solidFill>
                  <a:srgbClr val="333E48"/>
                </a:solidFill>
                <a:effectLst/>
                <a:latin typeface="National2"/>
              </a:rPr>
              <a:t>I really liked the habits and being able to make new habits by connecting them with current habits already in place.</a:t>
            </a:r>
          </a:p>
          <a:p>
            <a:pPr marL="285750" indent="-285750">
              <a:buFont typeface="Arial" panose="020B0604020202020204" pitchFamily="34" charset="0"/>
              <a:buChar char="•"/>
            </a:pPr>
            <a:r>
              <a:rPr lang="en-US" sz="1400" b="0" i="0" dirty="0">
                <a:solidFill>
                  <a:srgbClr val="333E48"/>
                </a:solidFill>
                <a:effectLst/>
                <a:latin typeface="National2"/>
              </a:rPr>
              <a:t>Standing up more and making to a point to eat breakfast, even on weekends.</a:t>
            </a:r>
          </a:p>
          <a:p>
            <a:pPr marL="285750" indent="-285750">
              <a:buFont typeface="Arial" panose="020B0604020202020204" pitchFamily="34" charset="0"/>
              <a:buChar char="•"/>
            </a:pPr>
            <a:r>
              <a:rPr lang="en-US" sz="1400" dirty="0">
                <a:solidFill>
                  <a:srgbClr val="333E48"/>
                </a:solidFill>
                <a:latin typeface="National2"/>
              </a:rPr>
              <a:t>W</a:t>
            </a:r>
            <a:r>
              <a:rPr lang="en-US" sz="1400" b="0" i="0" dirty="0">
                <a:solidFill>
                  <a:srgbClr val="333E48"/>
                </a:solidFill>
                <a:effectLst/>
                <a:latin typeface="National2"/>
              </a:rPr>
              <a:t>alking more! can tell a difference in my arthritic knee!</a:t>
            </a:r>
          </a:p>
          <a:p>
            <a:pPr marL="285750" indent="-285750">
              <a:buFont typeface="Arial" panose="020B0604020202020204" pitchFamily="34" charset="0"/>
              <a:buChar char="•"/>
            </a:pPr>
            <a:r>
              <a:rPr lang="en-US" sz="1400" b="0" i="0" dirty="0">
                <a:solidFill>
                  <a:srgbClr val="333E48"/>
                </a:solidFill>
                <a:effectLst/>
                <a:latin typeface="National2"/>
              </a:rPr>
              <a:t>I'm being more mindful about my time at home- working on accomplishing tasks and building habits that are productive and healthy.</a:t>
            </a:r>
            <a:endParaRPr lang="en-US" sz="1400" dirty="0">
              <a:solidFill>
                <a:srgbClr val="333E48"/>
              </a:solidFill>
              <a:latin typeface="National2"/>
            </a:endParaRPr>
          </a:p>
          <a:p>
            <a:pPr marL="285750" indent="-285750">
              <a:buFont typeface="Arial" panose="020B0604020202020204" pitchFamily="34" charset="0"/>
              <a:buChar char="•"/>
            </a:pPr>
            <a:r>
              <a:rPr lang="en-US" sz="1400" b="0" i="0" dirty="0">
                <a:solidFill>
                  <a:srgbClr val="333E48"/>
                </a:solidFill>
                <a:effectLst/>
                <a:latin typeface="National2"/>
              </a:rPr>
              <a:t>I started walking my dogs daily!</a:t>
            </a:r>
          </a:p>
          <a:p>
            <a:pPr marL="285750" indent="-285750">
              <a:buFont typeface="Arial" panose="020B0604020202020204" pitchFamily="34" charset="0"/>
              <a:buChar char="•"/>
            </a:pPr>
            <a:r>
              <a:rPr lang="en-US" sz="1400" b="0" i="0" dirty="0">
                <a:solidFill>
                  <a:srgbClr val="333E48"/>
                </a:solidFill>
                <a:effectLst/>
                <a:latin typeface="National2"/>
              </a:rPr>
              <a:t>Meal prepping is my change.</a:t>
            </a:r>
            <a:endParaRPr lang="en-US" sz="1400" dirty="0">
              <a:solidFill>
                <a:srgbClr val="333E48"/>
              </a:solidFill>
              <a:latin typeface="National2"/>
            </a:endParaRPr>
          </a:p>
          <a:p>
            <a:pPr marL="285750" indent="-285750">
              <a:buFont typeface="Arial" panose="020B0604020202020204" pitchFamily="34" charset="0"/>
              <a:buChar char="•"/>
            </a:pPr>
            <a:r>
              <a:rPr lang="en-US" sz="1400" b="0" i="0" dirty="0">
                <a:solidFill>
                  <a:srgbClr val="333E48"/>
                </a:solidFill>
                <a:effectLst/>
                <a:latin typeface="National2"/>
              </a:rPr>
              <a:t>One cup of coffee in a day. Limiting the amount of sugar intake. Exercising on a daily basis.</a:t>
            </a:r>
          </a:p>
          <a:p>
            <a:pPr marL="285750" indent="-285750">
              <a:buFont typeface="Arial" panose="020B0604020202020204" pitchFamily="34" charset="0"/>
              <a:buChar char="•"/>
            </a:pPr>
            <a:r>
              <a:rPr lang="en-US" sz="1400" b="0" i="0" dirty="0">
                <a:solidFill>
                  <a:srgbClr val="333E48"/>
                </a:solidFill>
                <a:effectLst/>
                <a:latin typeface="National2"/>
              </a:rPr>
              <a:t>I started making my health and wellbeing a priority. I realized I need to make time for myself and my health</a:t>
            </a:r>
            <a:r>
              <a:rPr lang="en-US" sz="1400" dirty="0">
                <a:solidFill>
                  <a:srgbClr val="333E48"/>
                </a:solidFill>
                <a:latin typeface="National2"/>
              </a:rPr>
              <a:t>.</a:t>
            </a:r>
          </a:p>
          <a:p>
            <a:pPr marL="285750" indent="-285750">
              <a:buFont typeface="Arial" panose="020B0604020202020204" pitchFamily="34" charset="0"/>
              <a:buChar char="•"/>
            </a:pPr>
            <a:r>
              <a:rPr lang="en-US" sz="1400" dirty="0">
                <a:solidFill>
                  <a:srgbClr val="333E48"/>
                </a:solidFill>
                <a:latin typeface="National2"/>
              </a:rPr>
              <a:t>B</a:t>
            </a:r>
            <a:r>
              <a:rPr lang="en-US" sz="1400" b="0" i="0" dirty="0">
                <a:solidFill>
                  <a:srgbClr val="333E48"/>
                </a:solidFill>
                <a:effectLst/>
                <a:latin typeface="National2"/>
              </a:rPr>
              <a:t>ack to walking in the morning for my mental and physical health.</a:t>
            </a:r>
          </a:p>
          <a:p>
            <a:pPr marL="285750" indent="-285750">
              <a:buFont typeface="Arial" panose="020B0604020202020204" pitchFamily="34" charset="0"/>
              <a:buChar char="•"/>
            </a:pPr>
            <a:endParaRPr lang="en-US" sz="1400" dirty="0">
              <a:solidFill>
                <a:srgbClr val="333E48"/>
              </a:solidFill>
              <a:latin typeface="National2"/>
            </a:endParaRPr>
          </a:p>
        </p:txBody>
      </p:sp>
    </p:spTree>
    <p:extLst>
      <p:ext uri="{BB962C8B-B14F-4D97-AF65-F5344CB8AC3E}">
        <p14:creationId xmlns:p14="http://schemas.microsoft.com/office/powerpoint/2010/main" val="260663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On a scale of 1-5, how confident are you in continuing to implement the changes you have made in the last 4 weeks?</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sp>
        <p:nvSpPr>
          <p:cNvPr id="5" name="TextBox 4">
            <a:extLst>
              <a:ext uri="{FF2B5EF4-FFF2-40B4-BE49-F238E27FC236}">
                <a16:creationId xmlns:a16="http://schemas.microsoft.com/office/drawing/2014/main" id="{70FD9B04-3B3F-EAB3-CFF0-CF588D409762}"/>
              </a:ext>
            </a:extLst>
          </p:cNvPr>
          <p:cNvSpPr txBox="1"/>
          <p:nvPr/>
        </p:nvSpPr>
        <p:spPr>
          <a:xfrm>
            <a:off x="511629" y="1618343"/>
            <a:ext cx="6110514" cy="584775"/>
          </a:xfrm>
          <a:prstGeom prst="rect">
            <a:avLst/>
          </a:prstGeom>
          <a:noFill/>
        </p:spPr>
        <p:txBody>
          <a:bodyPr wrap="square" rtlCol="0">
            <a:spAutoFit/>
          </a:bodyPr>
          <a:lstStyle/>
          <a:p>
            <a:r>
              <a:rPr lang="en-US" sz="3200" dirty="0"/>
              <a:t>Average response: 3.8/5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Q9: Overall, did you find the information provided during the challenge useful/helpful?</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graphicFrame>
        <p:nvGraphicFramePr>
          <p:cNvPr id="4" name="Chart Placeholder"/>
          <p:cNvGraphicFramePr>
            <a:graphicFrameLocks noGrp="1"/>
          </p:cNvGraphicFramePr>
          <p:nvPr/>
        </p:nvGraphicFramePr>
        <p:xfrm>
          <a:off x="1097280" y="1049658"/>
          <a:ext cx="6998677" cy="356901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Q10: </a:t>
            </a:r>
            <a:r>
              <a:rPr lang="en-US" b="0" i="0" dirty="0">
                <a:solidFill>
                  <a:srgbClr val="333E48"/>
                </a:solidFill>
                <a:effectLst/>
                <a:latin typeface="National2"/>
              </a:rPr>
              <a:t>Please share anything else about your experience!  This feedback will help us design future challenges!  </a:t>
            </a:r>
            <a:endParaRPr dirty="0"/>
          </a:p>
        </p:txBody>
      </p:sp>
      <p:sp>
        <p:nvSpPr>
          <p:cNvPr id="3" name="Title"/>
          <p:cNvSpPr>
            <a:spLocks noGrp="1"/>
          </p:cNvSpPr>
          <p:nvPr>
            <p:ph type="body" sz="quarter" idx="14"/>
          </p:nvPr>
        </p:nvSpPr>
        <p:spPr/>
        <p:txBody>
          <a:bodyPr>
            <a:normAutofit lnSpcReduction="10000"/>
          </a:bodyPr>
          <a:lstStyle/>
          <a:p>
            <a:r>
              <a:rPr lang="en-GB" dirty="0"/>
              <a:t>Answered: 18   Skipped: 0</a:t>
            </a:r>
            <a:endParaRPr dirty="0"/>
          </a:p>
        </p:txBody>
      </p:sp>
      <p:sp>
        <p:nvSpPr>
          <p:cNvPr id="7" name="TextBox 6">
            <a:extLst>
              <a:ext uri="{FF2B5EF4-FFF2-40B4-BE49-F238E27FC236}">
                <a16:creationId xmlns:a16="http://schemas.microsoft.com/office/drawing/2014/main" id="{433B7CEC-9A50-3930-D4D1-ECF6C6A8F5A6}"/>
              </a:ext>
            </a:extLst>
          </p:cNvPr>
          <p:cNvSpPr txBox="1"/>
          <p:nvPr/>
        </p:nvSpPr>
        <p:spPr>
          <a:xfrm>
            <a:off x="449943" y="1048657"/>
            <a:ext cx="7445827" cy="3108543"/>
          </a:xfrm>
          <a:prstGeom prst="rect">
            <a:avLst/>
          </a:prstGeom>
          <a:noFill/>
        </p:spPr>
        <p:txBody>
          <a:bodyPr wrap="square" rtlCol="0">
            <a:spAutoFit/>
          </a:bodyPr>
          <a:lstStyle/>
          <a:p>
            <a:pPr marL="285750" indent="-285750">
              <a:buFont typeface="Arial" panose="020B0604020202020204" pitchFamily="34" charset="0"/>
              <a:buChar char="•"/>
            </a:pPr>
            <a:r>
              <a:rPr lang="en-US" sz="1400" b="0" i="0" dirty="0">
                <a:solidFill>
                  <a:srgbClr val="333E48"/>
                </a:solidFill>
                <a:effectLst/>
                <a:latin typeface="National2"/>
              </a:rPr>
              <a:t>I think this was a great challenge. I would like to try and incorporate something within each school and possibly do something similar to this but in January. This time of year is tough!</a:t>
            </a:r>
            <a:endParaRPr lang="en-US" sz="1400" dirty="0">
              <a:solidFill>
                <a:srgbClr val="333E48"/>
              </a:solidFill>
              <a:latin typeface="National2"/>
            </a:endParaRPr>
          </a:p>
          <a:p>
            <a:pPr marL="285750" indent="-285750">
              <a:buFont typeface="Arial" panose="020B0604020202020204" pitchFamily="34" charset="0"/>
              <a:buChar char="•"/>
            </a:pPr>
            <a:r>
              <a:rPr lang="en-US" sz="1400" b="0" i="0" dirty="0">
                <a:solidFill>
                  <a:srgbClr val="333E48"/>
                </a:solidFill>
                <a:effectLst/>
                <a:latin typeface="National2"/>
              </a:rPr>
              <a:t>Maybe just one more week? I've always heard it takes over a month to start a new habit. I think one more week, but challenging you to do ALL the things you've been talking about as the final home stretch. Did you eat breakfast every day? Did you exercise and how many times a week? Are you journaling/meditating and how many times this week? How is that habit coming along in week 2? I think a final week to put all we've learned into practice might solidify the concepts!</a:t>
            </a:r>
          </a:p>
          <a:p>
            <a:pPr marL="285750" indent="-285750">
              <a:buFont typeface="Arial" panose="020B0604020202020204" pitchFamily="34" charset="0"/>
              <a:buChar char="•"/>
            </a:pPr>
            <a:r>
              <a:rPr lang="en-US" sz="1400" b="0" i="0" dirty="0">
                <a:solidFill>
                  <a:srgbClr val="333E48"/>
                </a:solidFill>
                <a:effectLst/>
                <a:latin typeface="National2"/>
              </a:rPr>
              <a:t>I think it reminded me of things I already know, but don't always implement!</a:t>
            </a:r>
            <a:endParaRPr lang="en-US" sz="1400" dirty="0">
              <a:solidFill>
                <a:srgbClr val="333E48"/>
              </a:solidFill>
              <a:latin typeface="National2"/>
            </a:endParaRPr>
          </a:p>
          <a:p>
            <a:pPr marL="285750" indent="-285750">
              <a:buFont typeface="Arial" panose="020B0604020202020204" pitchFamily="34" charset="0"/>
              <a:buChar char="•"/>
            </a:pPr>
            <a:r>
              <a:rPr lang="en-US" sz="1400" b="0" i="0" dirty="0">
                <a:solidFill>
                  <a:srgbClr val="333E48"/>
                </a:solidFill>
                <a:effectLst/>
                <a:latin typeface="National2"/>
              </a:rPr>
              <a:t>It was fun! I enjoyed learning new things about my health! I also loved the challenges that kept us thinking about making good choices for our bodies.</a:t>
            </a:r>
          </a:p>
          <a:p>
            <a:pPr marL="285750" indent="-285750">
              <a:buFont typeface="Arial" panose="020B0604020202020204" pitchFamily="34" charset="0"/>
              <a:buChar char="•"/>
            </a:pPr>
            <a:r>
              <a:rPr lang="en-US" sz="1400" b="0" i="0" dirty="0">
                <a:solidFill>
                  <a:srgbClr val="333E48"/>
                </a:solidFill>
                <a:effectLst/>
                <a:latin typeface="National2"/>
              </a:rPr>
              <a:t>Awareness and evaluation of myself with my diet, exercising, and self reflection.</a:t>
            </a:r>
            <a:endParaRPr lang="en-US" sz="1400" dirty="0">
              <a:solidFill>
                <a:srgbClr val="333E48"/>
              </a:solidFill>
              <a:latin typeface="National2"/>
            </a:endParaRPr>
          </a:p>
          <a:p>
            <a:pPr marL="285750" indent="-285750">
              <a:buFont typeface="Arial" panose="020B0604020202020204" pitchFamily="34" charset="0"/>
              <a:buChar char="•"/>
            </a:pPr>
            <a:r>
              <a:rPr lang="en-US" sz="1400" b="0" i="0" dirty="0">
                <a:solidFill>
                  <a:srgbClr val="333E48"/>
                </a:solidFill>
                <a:effectLst/>
                <a:latin typeface="National2"/>
              </a:rPr>
              <a:t>I thought it was all helpful. I wish it was longer so I could have more time to work on building habits.</a:t>
            </a:r>
          </a:p>
          <a:p>
            <a:pPr marL="285750" indent="-285750">
              <a:buFont typeface="Arial" panose="020B0604020202020204" pitchFamily="34" charset="0"/>
              <a:buChar char="•"/>
            </a:pPr>
            <a:r>
              <a:rPr lang="en-US" sz="1400" dirty="0">
                <a:solidFill>
                  <a:srgbClr val="333E48"/>
                </a:solidFill>
                <a:latin typeface="National2"/>
              </a:rPr>
              <a:t>More physical activity challenges next time!</a:t>
            </a:r>
            <a:endParaRPr lang="en-US" sz="1400" b="0" i="0" dirty="0">
              <a:solidFill>
                <a:srgbClr val="333E48"/>
              </a:solidFill>
              <a:effectLst/>
              <a:latin typeface="National2"/>
            </a:endParaRPr>
          </a:p>
        </p:txBody>
      </p:sp>
    </p:spTree>
    <p:extLst>
      <p:ext uri="{BB962C8B-B14F-4D97-AF65-F5344CB8AC3E}">
        <p14:creationId xmlns:p14="http://schemas.microsoft.com/office/powerpoint/2010/main" val="308339728"/>
      </p:ext>
    </p:extLst>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On-screen Show (16:9)</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Helvetica Neue</vt:lpstr>
      <vt:lpstr>National2</vt:lpstr>
      <vt:lpstr>Data slides</vt:lpstr>
      <vt:lpstr>PowerPoint Presentation</vt:lpstr>
      <vt:lpstr>Q3: Which tools did you find most helpful?</vt:lpstr>
      <vt:lpstr>Q4: What barriers made it difficult to participate?</vt:lpstr>
      <vt:lpstr>Q5: Did you make positive changes to your wellness habits during the challenge?</vt:lpstr>
      <vt:lpstr>Q6: Do you feel like 4 weeks was a good time frame for this challenge?</vt:lpstr>
      <vt:lpstr>Q7: Please share one positive change you made during this challenge.</vt:lpstr>
      <vt:lpstr>Q8: On a scale of 1-5, how confident are you in continuing to implement the changes you have made in the last 4 weeks?</vt:lpstr>
      <vt:lpstr>Q9: Overall, did you find the information provided during the challenge useful/helpful?</vt:lpstr>
      <vt:lpstr>Q10: Please share anything else about your experience!  This feedback will help us design future challenges!  </vt:lpstr>
      <vt:lpstr>Q11: What topics would you like to cover next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Pipinich</dc:creator>
  <cp:lastModifiedBy>Katie Pipinich</cp:lastModifiedBy>
  <cp:revision>1</cp:revision>
  <dcterms:modified xsi:type="dcterms:W3CDTF">2023-05-23T19:55:27Z</dcterms:modified>
</cp:coreProperties>
</file>